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8" r:id="rId3"/>
    <p:sldId id="267" r:id="rId4"/>
    <p:sldId id="287" r:id="rId5"/>
    <p:sldId id="257" r:id="rId6"/>
    <p:sldId id="286" r:id="rId7"/>
    <p:sldId id="259" r:id="rId8"/>
    <p:sldId id="258" r:id="rId9"/>
    <p:sldId id="260" r:id="rId10"/>
    <p:sldId id="301" r:id="rId11"/>
    <p:sldId id="303" r:id="rId12"/>
    <p:sldId id="300" r:id="rId13"/>
    <p:sldId id="305" r:id="rId14"/>
    <p:sldId id="304" r:id="rId15"/>
    <p:sldId id="266" r:id="rId16"/>
    <p:sldId id="262" r:id="rId17"/>
    <p:sldId id="263" r:id="rId18"/>
    <p:sldId id="293" r:id="rId19"/>
    <p:sldId id="294" r:id="rId20"/>
    <p:sldId id="265" r:id="rId21"/>
    <p:sldId id="295" r:id="rId22"/>
    <p:sldId id="290" r:id="rId23"/>
    <p:sldId id="291" r:id="rId24"/>
    <p:sldId id="292" r:id="rId25"/>
    <p:sldId id="313" r:id="rId26"/>
    <p:sldId id="281" r:id="rId27"/>
    <p:sldId id="296" r:id="rId28"/>
    <p:sldId id="314" r:id="rId29"/>
    <p:sldId id="282" r:id="rId30"/>
    <p:sldId id="284" r:id="rId31"/>
    <p:sldId id="270" r:id="rId32"/>
    <p:sldId id="285" r:id="rId33"/>
    <p:sldId id="283" r:id="rId34"/>
    <p:sldId id="306" r:id="rId35"/>
    <p:sldId id="297" r:id="rId36"/>
    <p:sldId id="298" r:id="rId37"/>
    <p:sldId id="308" r:id="rId38"/>
    <p:sldId id="307" r:id="rId39"/>
    <p:sldId id="309" r:id="rId40"/>
    <p:sldId id="311" r:id="rId41"/>
    <p:sldId id="310" r:id="rId42"/>
    <p:sldId id="299" r:id="rId43"/>
    <p:sldId id="312" r:id="rId44"/>
    <p:sldId id="315" r:id="rId45"/>
    <p:sldId id="275" r:id="rId46"/>
    <p:sldId id="276" r:id="rId47"/>
    <p:sldId id="264" r:id="rId48"/>
    <p:sldId id="27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5EFCC-DFBC-40A0-891E-7569F0FD9A9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44A7-331C-4DD0-B701-D08A605CF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31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844A7-331C-4DD0-B701-D08A605CF7D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05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4832-000E-45AB-BCB3-2D35EE855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20901-10B3-41E3-915A-FCEBB4760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CD2D2-05CB-4B80-AF65-6FE89457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31227-6F34-491B-A634-84448CD4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69D82-4A76-4131-BBDB-4E480CC0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20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BCB3-1CB8-48FA-A29E-D4D33C61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DEB72-0E33-41F6-BE15-691889EDA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A0409-7167-4494-A222-6626DFAD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A3060-0D7C-4E71-B36E-EE243B6B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C9AC7-CB61-4F55-9C47-62A739B9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61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6A15E-A05C-4B5A-8B8F-6FB540568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39A94-B0E3-4063-A709-0C3FFEAB8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DA32C-4AC9-4975-8DE8-0BF3AB8DB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9E2A4-862E-4CB9-8E8D-CA3C1B26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C7867-13AB-4696-A7A8-1067D670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09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3427-CD98-45FA-8774-A5D50F35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C2BE4-D068-43AE-9F7F-7583EDF25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57C6-A8C5-426C-B843-336DCAD9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461F0-267B-4CA0-8B1A-069CCD41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527B-E177-42A2-B3E3-C4478006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66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70BB-7F69-4D49-BCF9-641A57C7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67645-4D56-4D31-B79A-EFD0CC223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B86F-74CD-4F2F-954F-EDBF7D41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C554F-BA02-4467-838B-2DD110BC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53D5E-0927-41D8-BECB-973ACB25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6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52D0-B46F-48BC-9EE2-E84930FE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D0B3-B41C-4EF6-8F3B-2F1AA084A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9611-940C-4D6E-8F6C-4B9FA53C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1EA2B-3F79-4D8B-BE77-7F5840B18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C3AA5-A9EA-4340-BE75-A431D96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24DA5-C91C-4D89-92F4-CD94E18D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3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98D0-6771-4B4A-B64F-7D981C89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77B7-120A-4512-B1B3-84FD2350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F2D17-E242-4CF5-930A-089BDD8D2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AF83F-F478-402E-BBD7-68DD9353D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673B4-5F75-426C-B17C-C0916184E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E4DE5-B025-4F59-8B02-F02C151F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46C9F-BDEB-44F9-9652-F3F4F82E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55EDDD-FEE9-409A-B90B-3B4F29F5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51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4941-5343-4A91-A2FC-6D438D81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508C3-652C-4EEB-9468-18A29B3A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05813-B3D0-4CED-9242-AE75ACC7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B50CD-DAD8-41F3-91B1-C50577FF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12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3D1A2-3B43-4F07-BD61-F8D18020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904C4-2551-4D92-BEBD-56F60F79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151D-D752-4890-A1AF-302C2507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21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3B65-E053-4DDA-BF29-004CEDD9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F531F-6BF6-4EC1-9624-4ACDEE0F8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2D977-AEDA-48EA-A769-B91EEA7E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B0FE0-BF4E-4301-87C2-46AABFF7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F9451-28DD-420A-B898-51988C3B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1F14A-F94A-4925-A0C5-D904B004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95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EE69-FF08-4CC8-980A-0D53E3335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70729-CABA-478F-ADFA-CA6F5B8D5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F7EDE-4EB2-403D-BDD6-AF411CAC2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6AD6C-B06C-4FB7-B874-586734482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C3360-3DBB-4DD5-BE6B-67D3CFCE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2ECB4-D39D-4B5F-8181-F4F46816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1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7F806-8C08-40EA-BE34-C50F1681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D02F2-A658-48EE-A9A8-02E64AA7C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E03B-3D9E-4419-BBA1-6BD4B1C1F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BAAE9-E72F-43DE-BDEB-556DD2AA06FA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1D9C0-4C43-4904-9F97-B2F1B0BBC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9E045-2F6D-45A0-95EA-05F11A94D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9C79C-B27E-4A5E-B603-7A4B7174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44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1284-2D41-47F6-AB4A-E1C7E7D6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26" y="464234"/>
            <a:ext cx="11169747" cy="2345788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chemeClr val="accent2"/>
                </a:solidFill>
              </a:rPr>
              <a:t>Applications of Variational Autoencoders and an experimental work using UNET GANs</a:t>
            </a:r>
            <a:endParaRPr lang="en-IN" sz="4000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03439-D6F6-4990-A76B-42C367965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54084"/>
            <a:ext cx="12192000" cy="3203916"/>
          </a:xfrm>
        </p:spPr>
        <p:txBody>
          <a:bodyPr>
            <a:normAutofit/>
          </a:bodyPr>
          <a:lstStyle/>
          <a:p>
            <a:r>
              <a:rPr lang="en-US" sz="3200" b="1" dirty="0"/>
              <a:t>Deep learning and Probabilistic Graphical Models Project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Presented by</a:t>
            </a:r>
          </a:p>
          <a:p>
            <a:r>
              <a:rPr lang="en-US" b="1" dirty="0"/>
              <a:t> </a:t>
            </a:r>
            <a:r>
              <a:rPr lang="en-US" dirty="0"/>
              <a:t>Theivaprakasham H – CB.EN.P2CEN20026</a:t>
            </a:r>
          </a:p>
          <a:p>
            <a:r>
              <a:rPr lang="en-US" dirty="0"/>
              <a:t>June 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2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610C62-5DCC-4361-8A22-005CC8986E20}"/>
              </a:ext>
            </a:extLst>
          </p:cNvPr>
          <p:cNvSpPr txBox="1"/>
          <p:nvPr/>
        </p:nvSpPr>
        <p:spPr>
          <a:xfrm>
            <a:off x="0" y="418203"/>
            <a:ext cx="12316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How can we solve this intractable problem?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438DB-CDB3-4991-9140-49943B601F55}"/>
              </a:ext>
            </a:extLst>
          </p:cNvPr>
          <p:cNvSpPr txBox="1"/>
          <p:nvPr/>
        </p:nvSpPr>
        <p:spPr>
          <a:xfrm>
            <a:off x="1105411" y="1540412"/>
            <a:ext cx="10834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/>
              <a:t>Let's approximate </a:t>
            </a:r>
            <a:r>
              <a:rPr lang="en-IN" sz="2000" b="1" dirty="0"/>
              <a:t>p(</a:t>
            </a:r>
            <a:r>
              <a:rPr lang="en-IN" sz="2000" b="1" dirty="0" err="1"/>
              <a:t>z|x</a:t>
            </a:r>
            <a:r>
              <a:rPr lang="en-IN" sz="2000" b="1" dirty="0"/>
              <a:t>) </a:t>
            </a:r>
            <a:r>
              <a:rPr lang="en-IN" sz="2000" dirty="0"/>
              <a:t>by another distribution </a:t>
            </a:r>
            <a:r>
              <a:rPr lang="en-IN" sz="2000" b="1" dirty="0"/>
              <a:t>q(</a:t>
            </a:r>
            <a:r>
              <a:rPr lang="en-IN" sz="2000" b="1" dirty="0" err="1"/>
              <a:t>z|x</a:t>
            </a:r>
            <a:r>
              <a:rPr lang="en-IN" sz="2000" b="1" dirty="0"/>
              <a:t>) </a:t>
            </a:r>
            <a:r>
              <a:rPr lang="en-IN" sz="2000" dirty="0"/>
              <a:t>(Assume it has a tractable distribution)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209E3F2-F1F2-4550-923B-2AD4BC2E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1" y="2723276"/>
            <a:ext cx="61150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E0BFA-7092-4AFE-B3BC-C1FD8DAE8061}"/>
              </a:ext>
            </a:extLst>
          </p:cNvPr>
          <p:cNvCxnSpPr/>
          <p:nvPr/>
        </p:nvCxnSpPr>
        <p:spPr>
          <a:xfrm flipV="1">
            <a:off x="2363372" y="4586068"/>
            <a:ext cx="195541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8B941B-F63E-405A-BE43-40F37FE4D94B}"/>
              </a:ext>
            </a:extLst>
          </p:cNvPr>
          <p:cNvSpPr txBox="1"/>
          <p:nvPr/>
        </p:nvSpPr>
        <p:spPr>
          <a:xfrm>
            <a:off x="5778418" y="5022167"/>
            <a:ext cx="61616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/>
              <a:t>We can treat this as an optimization problem where we parametrize q (</a:t>
            </a:r>
            <a:r>
              <a:rPr lang="en-IN" sz="2000" dirty="0" err="1"/>
              <a:t>ie</a:t>
            </a:r>
            <a:r>
              <a:rPr lang="en-IN" sz="2000" dirty="0"/>
              <a:t>: a neural network) to try to get close to p via gradient descent.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DBEDF-7C35-40D6-A375-BFE5773BAC20}"/>
              </a:ext>
            </a:extLst>
          </p:cNvPr>
          <p:cNvSpPr txBox="1"/>
          <p:nvPr/>
        </p:nvSpPr>
        <p:spPr>
          <a:xfrm>
            <a:off x="9257747" y="2672392"/>
            <a:ext cx="24279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/>
              <a:t>Variational Inference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A5699D-45C6-4161-895C-8619B13F8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40" t="38806" r="41089" b="55702"/>
          <a:stretch/>
        </p:blipFill>
        <p:spPr>
          <a:xfrm>
            <a:off x="1232439" y="6037830"/>
            <a:ext cx="3819832" cy="6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13F7D8-47AD-4117-AEF6-28B6EC0F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03" y="1867974"/>
            <a:ext cx="3055841" cy="734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8C74F-CF7A-4AB5-87EA-1F3FE93D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143" y="2947515"/>
            <a:ext cx="3303817" cy="578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1E14E-97A0-49B3-AC01-F6AF43B67119}"/>
              </a:ext>
            </a:extLst>
          </p:cNvPr>
          <p:cNvSpPr txBox="1"/>
          <p:nvPr/>
        </p:nvSpPr>
        <p:spPr>
          <a:xfrm>
            <a:off x="2869608" y="2004366"/>
            <a:ext cx="336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KL Divergence of Q and P</a:t>
            </a:r>
            <a:endParaRPr lang="en-IN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34B38-961A-4043-B8D4-F9145222F6C7}"/>
              </a:ext>
            </a:extLst>
          </p:cNvPr>
          <p:cNvSpPr txBox="1"/>
          <p:nvPr/>
        </p:nvSpPr>
        <p:spPr>
          <a:xfrm>
            <a:off x="1099644" y="29874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Substituting</a:t>
            </a:r>
            <a:endParaRPr lang="en-I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2992D-E14E-4C22-A7C8-079EE3401613}"/>
              </a:ext>
            </a:extLst>
          </p:cNvPr>
          <p:cNvSpPr txBox="1"/>
          <p:nvPr/>
        </p:nvSpPr>
        <p:spPr>
          <a:xfrm>
            <a:off x="925717" y="863760"/>
            <a:ext cx="10623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KL divergence </a:t>
            </a:r>
            <a:r>
              <a:rPr lang="en-IN" sz="2400" b="1" dirty="0"/>
              <a:t>is a measure of difference between two probability distributions.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B1A85-1F27-435F-9D98-735559103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201" y="3742006"/>
            <a:ext cx="6547116" cy="27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1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5769F-B24F-4DD2-8290-E1BE93D5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54" y="533912"/>
            <a:ext cx="7256669" cy="2750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6CFE6-EEE8-4876-90AA-4AEFD5826A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554" y="3429000"/>
            <a:ext cx="7065875" cy="3159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0EDA1-BA10-4BB3-B031-6E6519FE409A}"/>
              </a:ext>
            </a:extLst>
          </p:cNvPr>
          <p:cNvSpPr txBox="1"/>
          <p:nvPr/>
        </p:nvSpPr>
        <p:spPr>
          <a:xfrm>
            <a:off x="9228407" y="4206240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p(x) is a constant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69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5769F-B24F-4DD2-8290-E1BE93D52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4" y="533912"/>
            <a:ext cx="7256669" cy="2750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6CFE6-EEE8-4876-90AA-4AEFD5826A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554" y="3429000"/>
            <a:ext cx="7065875" cy="3159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0EDA1-BA10-4BB3-B031-6E6519FE409A}"/>
              </a:ext>
            </a:extLst>
          </p:cNvPr>
          <p:cNvSpPr txBox="1"/>
          <p:nvPr/>
        </p:nvSpPr>
        <p:spPr>
          <a:xfrm>
            <a:off x="9228407" y="4206240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p(x) is a constant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9EF7C5-ED7D-49B9-A663-53BC2C1A07E3}"/>
              </a:ext>
            </a:extLst>
          </p:cNvPr>
          <p:cNvSpPr/>
          <p:nvPr/>
        </p:nvSpPr>
        <p:spPr>
          <a:xfrm>
            <a:off x="3826412" y="5922498"/>
            <a:ext cx="2799471" cy="652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BFCC9-06DE-4967-ABCE-B2A19672DA82}"/>
              </a:ext>
            </a:extLst>
          </p:cNvPr>
          <p:cNvSpPr txBox="1"/>
          <p:nvPr/>
        </p:nvSpPr>
        <p:spPr>
          <a:xfrm>
            <a:off x="8581292" y="5737832"/>
            <a:ext cx="3673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Maximizing this term(ELBO) will minimize </a:t>
            </a:r>
            <a:endParaRPr lang="en-IN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2D5A63-73FD-479D-A612-E9AA4D932A86}"/>
              </a:ext>
            </a:extLst>
          </p:cNvPr>
          <p:cNvCxnSpPr/>
          <p:nvPr/>
        </p:nvCxnSpPr>
        <p:spPr>
          <a:xfrm>
            <a:off x="6625883" y="5922498"/>
            <a:ext cx="1955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92E60F-CFF2-461F-BB45-D3370F799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180" y="6150672"/>
            <a:ext cx="1838325" cy="4381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8D05BC-82B4-4AA3-9EE9-FEC1560E84B9}"/>
              </a:ext>
            </a:extLst>
          </p:cNvPr>
          <p:cNvCxnSpPr/>
          <p:nvPr/>
        </p:nvCxnSpPr>
        <p:spPr>
          <a:xfrm flipV="1">
            <a:off x="7588429" y="4575572"/>
            <a:ext cx="1639978" cy="1726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3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2FDB46-1718-417B-9DEC-9170F8DB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17" y="1774140"/>
            <a:ext cx="9543112" cy="983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0EC93-7D08-402B-9568-A5DCA4234EFD}"/>
              </a:ext>
            </a:extLst>
          </p:cNvPr>
          <p:cNvSpPr txBox="1"/>
          <p:nvPr/>
        </p:nvSpPr>
        <p:spPr>
          <a:xfrm>
            <a:off x="3048952" y="867592"/>
            <a:ext cx="7304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To maximize the ELBO, we can minimize the negative of the ELBO.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F2BE9-6F6F-4B01-8673-6B8C68197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4" t="10864"/>
          <a:stretch/>
        </p:blipFill>
        <p:spPr>
          <a:xfrm>
            <a:off x="8329332" y="3617851"/>
            <a:ext cx="3135572" cy="13540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92DDEA-2973-4B95-B3E1-45276535FCD2}"/>
              </a:ext>
            </a:extLst>
          </p:cNvPr>
          <p:cNvSpPr/>
          <p:nvPr/>
        </p:nvSpPr>
        <p:spPr>
          <a:xfrm>
            <a:off x="8736039" y="1760071"/>
            <a:ext cx="1899138" cy="983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425517-4377-47E8-9F99-35C6F0520B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685608" y="2743198"/>
            <a:ext cx="0" cy="68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59DF2E8-F977-4FB5-9623-A911C483A71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27096" y="5090383"/>
            <a:ext cx="6107587" cy="7266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9D39BA-60A8-4C68-88D2-4AD43E30C4B0}"/>
              </a:ext>
            </a:extLst>
          </p:cNvPr>
          <p:cNvSpPr txBox="1"/>
          <p:nvPr/>
        </p:nvSpPr>
        <p:spPr>
          <a:xfrm>
            <a:off x="4798778" y="5990408"/>
            <a:ext cx="160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Reconstruction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7057D-6123-425B-A826-F5DF684201BD}"/>
              </a:ext>
            </a:extLst>
          </p:cNvPr>
          <p:cNvSpPr txBox="1"/>
          <p:nvPr/>
        </p:nvSpPr>
        <p:spPr>
          <a:xfrm>
            <a:off x="961422" y="4771811"/>
            <a:ext cx="6098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Final Loss to be minimized using Neural Network is</a:t>
            </a:r>
            <a:endParaRPr lang="en-IN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2BC593-F3F7-486C-90E4-5E659B8F1EF3}"/>
              </a:ext>
            </a:extLst>
          </p:cNvPr>
          <p:cNvSpPr txBox="1"/>
          <p:nvPr/>
        </p:nvSpPr>
        <p:spPr>
          <a:xfrm>
            <a:off x="1987275" y="5982271"/>
            <a:ext cx="160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KL-divergence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3069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E0A4-29CD-451B-810A-03C9A585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Effect of KL Divergence and Reconstruction loss</a:t>
            </a:r>
            <a:endParaRPr lang="en-IN" sz="3600" b="1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D4D68693-D9CA-4D32-AA3F-D9F41C726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" y="1350497"/>
            <a:ext cx="12182749" cy="49940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96BC4-B5F6-448F-AD5A-8EADBFB93CF8}"/>
              </a:ext>
            </a:extLst>
          </p:cNvPr>
          <p:cNvSpPr txBox="1"/>
          <p:nvPr/>
        </p:nvSpPr>
        <p:spPr>
          <a:xfrm>
            <a:off x="3643532" y="144140"/>
            <a:ext cx="196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Acts as </a:t>
            </a:r>
            <a:r>
              <a:rPr lang="en-US" b="1" dirty="0" err="1"/>
              <a:t>Regularizer</a:t>
            </a:r>
            <a:endParaRPr lang="en-IN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414AF-1B07-46B5-B475-A63CC8D7863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628097" y="513472"/>
            <a:ext cx="0" cy="37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81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7301-4B39-4066-AC2B-04A33830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909"/>
            <a:ext cx="10515600" cy="6822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Graphical Model View</a:t>
            </a:r>
            <a:endParaRPr lang="en-IN" b="1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8DEF3A-5F5E-477F-926F-8B99429B5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9" b="7346"/>
          <a:stretch/>
        </p:blipFill>
        <p:spPr>
          <a:xfrm>
            <a:off x="499953" y="888194"/>
            <a:ext cx="11692047" cy="3995225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12D763C-18F7-4756-8061-BEA050B2E4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5" y="4053029"/>
            <a:ext cx="3910818" cy="30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1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8469-0C10-4F7A-A534-75B6A914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  <a:endParaRPr lang="en-IN" dirty="0"/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5CD7AAF9-88B8-4AD7-8BD2-7390EA603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29" y="1423402"/>
            <a:ext cx="9120187" cy="4509488"/>
          </a:xfrm>
        </p:spPr>
      </p:pic>
    </p:spTree>
    <p:extLst>
      <p:ext uri="{BB962C8B-B14F-4D97-AF65-F5344CB8AC3E}">
        <p14:creationId xmlns:p14="http://schemas.microsoft.com/office/powerpoint/2010/main" val="134557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E8F2-58A1-4821-A4F5-784B95D7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A1E9-8B41-4195-B5D6-5B7BB54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9"/>
            <a:ext cx="10515600" cy="1775703"/>
          </a:xfrm>
        </p:spPr>
        <p:txBody>
          <a:bodyPr/>
          <a:lstStyle/>
          <a:p>
            <a:r>
              <a:rPr lang="en-US" dirty="0"/>
              <a:t>Image generator</a:t>
            </a:r>
            <a:r>
              <a:rPr lang="en-US" b="1" baseline="30000" dirty="0">
                <a:effectLst/>
              </a:rPr>
              <a:t>1</a:t>
            </a:r>
            <a:endParaRPr lang="en-US" dirty="0"/>
          </a:p>
          <a:p>
            <a:r>
              <a:rPr lang="en-US" dirty="0"/>
              <a:t>Image Denoiser</a:t>
            </a:r>
            <a:r>
              <a:rPr lang="en-US" b="1" baseline="30000" dirty="0">
                <a:effectLst/>
              </a:rPr>
              <a:t>1</a:t>
            </a:r>
            <a:endParaRPr lang="en-US" dirty="0"/>
          </a:p>
          <a:p>
            <a:r>
              <a:rPr lang="en-US" dirty="0"/>
              <a:t>Anomaly Detection</a:t>
            </a:r>
            <a:r>
              <a:rPr lang="en-US" b="1" baseline="30000" dirty="0"/>
              <a:t>2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B14C-BA3E-4483-BD51-1A6237663BCE}"/>
              </a:ext>
            </a:extLst>
          </p:cNvPr>
          <p:cNvSpPr txBox="1"/>
          <p:nvPr/>
        </p:nvSpPr>
        <p:spPr>
          <a:xfrm>
            <a:off x="154744" y="5584069"/>
            <a:ext cx="118825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US" baseline="30000" dirty="0">
                <a:effectLst/>
              </a:rPr>
              <a:t>1 </a:t>
            </a:r>
            <a:r>
              <a:rPr lang="en-US" dirty="0" err="1">
                <a:effectLst/>
              </a:rPr>
              <a:t>Kingma</a:t>
            </a:r>
            <a:r>
              <a:rPr lang="en-US" dirty="0">
                <a:effectLst/>
              </a:rPr>
              <a:t>, D.P., Welling, M.(2014) Auto-Encoding Variational Bayes.</a:t>
            </a:r>
          </a:p>
          <a:p>
            <a:pPr marL="304800" indent="-304800"/>
            <a:r>
              <a:rPr lang="en-IN" sz="1800" baseline="30000" dirty="0"/>
              <a:t>2 </a:t>
            </a:r>
            <a:r>
              <a:rPr lang="en-IN" sz="1800" dirty="0"/>
              <a:t>Adrian Pol, Victor Berger, Gianluca </a:t>
            </a:r>
            <a:r>
              <a:rPr lang="en-IN" sz="1800" dirty="0" err="1"/>
              <a:t>Cerminara</a:t>
            </a:r>
            <a:r>
              <a:rPr lang="en-IN" sz="1800" dirty="0"/>
              <a:t>, Cécile Germain, Maurizio </a:t>
            </a:r>
            <a:r>
              <a:rPr lang="en-IN" sz="1800" dirty="0" err="1"/>
              <a:t>Pierini</a:t>
            </a:r>
            <a:r>
              <a:rPr lang="en-IN" sz="1800" dirty="0"/>
              <a:t>. Anomaly Detection With Conditional Variational Autoencoders. ICMLA 2019 - 18th IEEE International Conference on Machine Learning and Applications, Dec 2019, Boca Raton, United States</a:t>
            </a:r>
          </a:p>
          <a:p>
            <a:pPr marL="304800" indent="-304800"/>
            <a:endParaRPr lang="en-US" b="1" dirty="0">
              <a:effectLst/>
            </a:endParaRPr>
          </a:p>
          <a:p>
            <a:pPr marL="304800" indent="-304800"/>
            <a:endParaRPr lang="en-US" b="1" dirty="0">
              <a:effectLst/>
            </a:endParaRPr>
          </a:p>
          <a:p>
            <a:pPr marL="304800" indent="-304800"/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393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A8F6-0AEB-42E6-8D20-27C892FF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920" y="2766218"/>
            <a:ext cx="3972951" cy="1325563"/>
          </a:xfrm>
        </p:spPr>
        <p:txBody>
          <a:bodyPr/>
          <a:lstStyle/>
          <a:p>
            <a:r>
              <a:rPr lang="en-US" b="1" dirty="0"/>
              <a:t>Image generator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3356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149E-EE85-4F9E-9685-CACC9CA5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713A-C18E-4824-8E08-12B4C1F79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explore and implement various applications of Variational Auto Encoders</a:t>
            </a:r>
          </a:p>
          <a:p>
            <a:r>
              <a:rPr lang="en-US" dirty="0"/>
              <a:t>To explore and implement applications on GANs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941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7B70-F126-4379-9CD8-EAD88CA9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15" y="0"/>
            <a:ext cx="6570784" cy="13255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Training an Image generator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45F2E0-3ECD-44FC-8814-6E266589D5C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6198" y="2134649"/>
            <a:ext cx="5933323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Dataset: </a:t>
            </a:r>
            <a:r>
              <a:rPr lang="en-US" sz="2000" dirty="0"/>
              <a:t>MNIST with images of digits 0, 1, 2, 3, 4, 5, 6, 7, 8, 9</a:t>
            </a:r>
          </a:p>
          <a:p>
            <a:endParaRPr lang="en-US" sz="2000" dirty="0"/>
          </a:p>
          <a:p>
            <a:r>
              <a:rPr lang="en-US" sz="2000" b="1" dirty="0"/>
              <a:t>Optimizer: </a:t>
            </a:r>
            <a:r>
              <a:rPr lang="en-US" sz="2000" dirty="0"/>
              <a:t>Adam</a:t>
            </a:r>
          </a:p>
          <a:p>
            <a:r>
              <a:rPr lang="en-US" sz="2000" b="1" dirty="0"/>
              <a:t>Epochs: </a:t>
            </a:r>
            <a:r>
              <a:rPr lang="en-US" sz="2000" dirty="0"/>
              <a:t>100</a:t>
            </a:r>
          </a:p>
          <a:p>
            <a:r>
              <a:rPr lang="en-IN" sz="2000" b="1" dirty="0"/>
              <a:t>Loss: </a:t>
            </a:r>
            <a:r>
              <a:rPr lang="en-IN" sz="2000" dirty="0"/>
              <a:t>KL Divergence Loss, Reconstruction loss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BC1DED4-B92D-42BD-9E38-0E9AA00C8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3" y="2604700"/>
            <a:ext cx="2448112" cy="38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44FF0-3044-4D82-9A79-C333DAB9E5B3}"/>
              </a:ext>
            </a:extLst>
          </p:cNvPr>
          <p:cNvSpPr txBox="1"/>
          <p:nvPr/>
        </p:nvSpPr>
        <p:spPr>
          <a:xfrm>
            <a:off x="7372757" y="1934594"/>
            <a:ext cx="1050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Encoder</a:t>
            </a:r>
            <a:endParaRPr lang="en-IN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2E1AA-DAEE-458F-8079-D897582B6475}"/>
              </a:ext>
            </a:extLst>
          </p:cNvPr>
          <p:cNvSpPr txBox="1"/>
          <p:nvPr/>
        </p:nvSpPr>
        <p:spPr>
          <a:xfrm>
            <a:off x="10023685" y="1934594"/>
            <a:ext cx="107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Decoder</a:t>
            </a:r>
            <a:endParaRPr lang="en-IN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09E1C-594B-459B-8089-5CD5CDB622CE}"/>
              </a:ext>
            </a:extLst>
          </p:cNvPr>
          <p:cNvSpPr txBox="1"/>
          <p:nvPr/>
        </p:nvSpPr>
        <p:spPr>
          <a:xfrm>
            <a:off x="8150285" y="1433223"/>
            <a:ext cx="2252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Architecture</a:t>
            </a:r>
            <a:endParaRPr lang="en-IN" sz="2000" b="1" dirty="0"/>
          </a:p>
        </p:txBody>
      </p:sp>
      <p:pic>
        <p:nvPicPr>
          <p:cNvPr id="6155" name="Picture 11">
            <a:extLst>
              <a:ext uri="{FF2B5EF4-FFF2-40B4-BE49-F238E27FC236}">
                <a16:creationId xmlns:a16="http://schemas.microsoft.com/office/drawing/2014/main" id="{35F104AA-517F-4CA0-9B21-0242DF1A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49" y="2614551"/>
            <a:ext cx="1988967" cy="38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FC7F66-D183-41E6-9760-BBDC2BBB11C9}"/>
              </a:ext>
            </a:extLst>
          </p:cNvPr>
          <p:cNvSpPr txBox="1"/>
          <p:nvPr/>
        </p:nvSpPr>
        <p:spPr>
          <a:xfrm>
            <a:off x="556198" y="5735771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Additional Testing:</a:t>
            </a:r>
          </a:p>
          <a:p>
            <a:r>
              <a:rPr lang="en-US" sz="1800" b="1" dirty="0"/>
              <a:t>Dataset: </a:t>
            </a:r>
            <a:r>
              <a:rPr lang="en-US" sz="1800" dirty="0"/>
              <a:t>CIFAR10 with images of 10 classes</a:t>
            </a:r>
          </a:p>
          <a:p>
            <a:r>
              <a:rPr lang="en-US" b="1" dirty="0"/>
              <a:t>Epochs: </a:t>
            </a:r>
            <a:r>
              <a:rPr lang="en-US" dirty="0"/>
              <a:t>400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887E4E-D921-4056-9D1A-5FF6592C179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394452" y="4401936"/>
            <a:ext cx="4421836" cy="52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69318-806C-4A1D-8322-69732DC6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Model Summary</a:t>
            </a:r>
            <a:endParaRPr lang="en-IN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6A5EF5A-6F96-4889-A2B3-F8457756B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32" y="1927909"/>
            <a:ext cx="4322981" cy="45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22EE089A-FC2A-41B8-9BB9-76A83B30B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7" y="1927909"/>
            <a:ext cx="4322981" cy="46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3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AF77D58-2D99-4FEC-B202-D29B86F98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37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54942D-743A-4C2E-8ACB-53EB92FE828F}"/>
              </a:ext>
            </a:extLst>
          </p:cNvPr>
          <p:cNvSpPr txBox="1"/>
          <p:nvPr/>
        </p:nvSpPr>
        <p:spPr>
          <a:xfrm>
            <a:off x="7710268" y="1941341"/>
            <a:ext cx="4079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Manifold Plot</a:t>
            </a:r>
          </a:p>
          <a:p>
            <a:pPr algn="ctr"/>
            <a:r>
              <a:rPr lang="en-US" sz="2400" dirty="0"/>
              <a:t>Varying values (Mean and Variance) in Latent Vector between -1 to 1</a:t>
            </a:r>
            <a:endParaRPr lang="en-IN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A14E4-DC1D-4A54-A357-5F6C6C03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75" y="0"/>
            <a:ext cx="4852524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Image generator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4EC05-B492-41B7-8F6F-77D6EB49B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45"/>
          <a:stretch/>
        </p:blipFill>
        <p:spPr>
          <a:xfrm>
            <a:off x="7228238" y="4002644"/>
            <a:ext cx="4270798" cy="115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08FC36-9A7D-49DB-BBD5-17277A790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25446" r="33970"/>
          <a:stretch/>
        </p:blipFill>
        <p:spPr>
          <a:xfrm>
            <a:off x="7546013" y="5886125"/>
            <a:ext cx="3953023" cy="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38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7D41-1582-4DA4-8CDA-D6B080D7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046FE-D0BB-4A1F-94D3-992BA2852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well at lower resolution and lower dimensional images</a:t>
            </a:r>
          </a:p>
          <a:p>
            <a:r>
              <a:rPr lang="en-US" dirty="0"/>
              <a:t>Produces blurry Images</a:t>
            </a:r>
          </a:p>
          <a:p>
            <a:r>
              <a:rPr lang="en-US" dirty="0"/>
              <a:t>Need more training time and dataset for high dimensional images</a:t>
            </a:r>
          </a:p>
          <a:p>
            <a:endParaRPr lang="en-I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45D63D-9987-4F37-9488-1C78BD20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57" y="4487594"/>
            <a:ext cx="7665143" cy="237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7DD3D-1885-4B50-A1C4-0996184AEC14}"/>
              </a:ext>
            </a:extLst>
          </p:cNvPr>
          <p:cNvSpPr txBox="1"/>
          <p:nvPr/>
        </p:nvSpPr>
        <p:spPr>
          <a:xfrm>
            <a:off x="6560821" y="3841263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Dataset: </a:t>
            </a:r>
            <a:r>
              <a:rPr lang="en-US" sz="1800" dirty="0"/>
              <a:t>CIFAR10 with images of 10 classes</a:t>
            </a:r>
          </a:p>
          <a:p>
            <a:r>
              <a:rPr lang="en-US" b="1" dirty="0"/>
              <a:t>Epochs: </a:t>
            </a:r>
            <a:r>
              <a:rPr lang="en-US" dirty="0"/>
              <a:t>300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057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B4E167-4054-480A-A198-B4C576EC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920" y="2766218"/>
            <a:ext cx="3972951" cy="1325563"/>
          </a:xfrm>
        </p:spPr>
        <p:txBody>
          <a:bodyPr/>
          <a:lstStyle/>
          <a:p>
            <a:r>
              <a:rPr lang="en-US" b="1" dirty="0"/>
              <a:t>Image Denoiser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55848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7B70-F126-4379-9CD8-EAD88CA9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15" y="0"/>
            <a:ext cx="6570784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Image Denoiser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45F2E0-3ECD-44FC-8814-6E266589D5C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6198" y="2134649"/>
            <a:ext cx="5042095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Dataset: </a:t>
            </a:r>
            <a:r>
              <a:rPr lang="en-US" sz="2000" dirty="0"/>
              <a:t>MNIST with images of digits 0, 1, 2, 3, 4, 5, 6, 7, 8, 9</a:t>
            </a:r>
          </a:p>
          <a:p>
            <a:endParaRPr lang="en-US" sz="2000" dirty="0"/>
          </a:p>
          <a:p>
            <a:r>
              <a:rPr lang="en-US" sz="2000" b="1" dirty="0"/>
              <a:t>Optimizer: </a:t>
            </a:r>
            <a:r>
              <a:rPr lang="en-US" sz="2000" dirty="0"/>
              <a:t>Adam</a:t>
            </a:r>
          </a:p>
          <a:p>
            <a:r>
              <a:rPr lang="en-US" sz="2000" b="1" dirty="0"/>
              <a:t>Epochs: </a:t>
            </a:r>
            <a:r>
              <a:rPr lang="en-US" sz="2000" dirty="0"/>
              <a:t>100</a:t>
            </a:r>
          </a:p>
          <a:p>
            <a:r>
              <a:rPr lang="en-IN" sz="2000" b="1" dirty="0"/>
              <a:t>Loss: </a:t>
            </a:r>
            <a:r>
              <a:rPr lang="en-IN" sz="2000" dirty="0"/>
              <a:t>KL Divergence Loss, Reconstruction loss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BC1DED4-B92D-42BD-9E38-0E9AA00C8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3" y="2604700"/>
            <a:ext cx="2448112" cy="38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44FF0-3044-4D82-9A79-C333DAB9E5B3}"/>
              </a:ext>
            </a:extLst>
          </p:cNvPr>
          <p:cNvSpPr txBox="1"/>
          <p:nvPr/>
        </p:nvSpPr>
        <p:spPr>
          <a:xfrm>
            <a:off x="7372757" y="1934594"/>
            <a:ext cx="1050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Encoder</a:t>
            </a:r>
            <a:endParaRPr lang="en-IN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2E1AA-DAEE-458F-8079-D897582B6475}"/>
              </a:ext>
            </a:extLst>
          </p:cNvPr>
          <p:cNvSpPr txBox="1"/>
          <p:nvPr/>
        </p:nvSpPr>
        <p:spPr>
          <a:xfrm>
            <a:off x="10023685" y="1934594"/>
            <a:ext cx="107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Decoder</a:t>
            </a:r>
            <a:endParaRPr lang="en-IN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09E1C-594B-459B-8089-5CD5CDB622CE}"/>
              </a:ext>
            </a:extLst>
          </p:cNvPr>
          <p:cNvSpPr txBox="1"/>
          <p:nvPr/>
        </p:nvSpPr>
        <p:spPr>
          <a:xfrm>
            <a:off x="8150285" y="1433223"/>
            <a:ext cx="2252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Architecture</a:t>
            </a:r>
            <a:endParaRPr lang="en-IN" sz="2000" b="1" dirty="0"/>
          </a:p>
        </p:txBody>
      </p:sp>
      <p:pic>
        <p:nvPicPr>
          <p:cNvPr id="6155" name="Picture 11">
            <a:extLst>
              <a:ext uri="{FF2B5EF4-FFF2-40B4-BE49-F238E27FC236}">
                <a16:creationId xmlns:a16="http://schemas.microsoft.com/office/drawing/2014/main" id="{35F104AA-517F-4CA0-9B21-0242DF1A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49" y="2614551"/>
            <a:ext cx="1988967" cy="38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C669A-F120-44A7-BB53-805E31EB2BC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66327" y="4678935"/>
            <a:ext cx="4421836" cy="52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4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0B0D-C531-45CB-BD7A-5650E5C8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348" y="208168"/>
            <a:ext cx="8090095" cy="903796"/>
          </a:xfrm>
        </p:spPr>
        <p:txBody>
          <a:bodyPr/>
          <a:lstStyle/>
          <a:p>
            <a:pPr algn="r"/>
            <a:r>
              <a:rPr lang="en-US" b="1" dirty="0"/>
              <a:t>VAE as Denoiser/ Sparse Generator</a:t>
            </a:r>
            <a:endParaRPr lang="en-IN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E28DF9-C6E5-4428-8867-5891620D1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82" y="1193614"/>
            <a:ext cx="1549057" cy="16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E3558B-CE07-4FCD-8474-21FC329F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82" y="2932396"/>
            <a:ext cx="1549057" cy="16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BAB0BA-C2E1-41B2-B632-9256309F1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39" y="4753258"/>
            <a:ext cx="1573743" cy="16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C829DE2-A5D4-4F2F-9723-957C2615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57" y="1193614"/>
            <a:ext cx="1549057" cy="16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DBA3C0-65DC-4A2F-8452-F1E57788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57" y="2919618"/>
            <a:ext cx="1549057" cy="16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F5E5DA9-E6F2-44A2-A723-C535E2DC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514" y="4753258"/>
            <a:ext cx="1573743" cy="16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B5B890C-941C-4AEA-838E-6F8E66152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58" y="1153407"/>
            <a:ext cx="1549057" cy="16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BCF2D89-D9A0-4763-B58A-A1EFAAC4D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58" y="2919618"/>
            <a:ext cx="1549057" cy="16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E969B34-0C16-4E2F-96DB-83063E89C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315" y="4753258"/>
            <a:ext cx="1573743" cy="16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0E9F6AF-5CE9-45B6-94EB-3ABF1DBB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62" y="1193613"/>
            <a:ext cx="1549058" cy="16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1CABCEA-C825-4922-82E4-0D2EF30B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62" y="2919617"/>
            <a:ext cx="1549058" cy="16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3937AC0B-173F-44C2-AA5B-6AE91DB05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19" y="4753257"/>
            <a:ext cx="1573744" cy="16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DC10A639-5E4B-4183-89CC-72D12DE3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35" y="1193613"/>
            <a:ext cx="1549058" cy="16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8C6CFFE2-908D-4C50-A0AB-F2320241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35" y="2919617"/>
            <a:ext cx="1549058" cy="16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1283272E-1794-4B91-ADB0-551ECB54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392" y="4753257"/>
            <a:ext cx="1573744" cy="16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DC72B74E-6735-46C2-B25D-D010002A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015" y="1206392"/>
            <a:ext cx="1524759" cy="160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32148AE6-3A87-4203-80F0-0EAD48AD3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015" y="2932396"/>
            <a:ext cx="1524759" cy="160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2E2E65B0-E917-4E6A-8108-CDEDF3BD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865" y="4766036"/>
            <a:ext cx="1549058" cy="160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196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CEBDC7-B4AE-40BD-92CE-CC938694A1B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Limitations</a:t>
            </a:r>
            <a:endParaRPr lang="en-IN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C187B4-6117-464F-9F05-4EF46066BF9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Reconstruction is perfect only for digits that we have trained </a:t>
            </a:r>
          </a:p>
          <a:p>
            <a:r>
              <a:rPr lang="en-US" dirty="0"/>
              <a:t>Reconstruction is possible for the even with moderate-high noise</a:t>
            </a:r>
            <a:endParaRPr lang="en-IN" dirty="0"/>
          </a:p>
          <a:p>
            <a:r>
              <a:rPr lang="en-US" dirty="0"/>
              <a:t>Works well at lower resolution and lower dimensional images</a:t>
            </a:r>
          </a:p>
          <a:p>
            <a:r>
              <a:rPr lang="en-US" dirty="0"/>
              <a:t>Produces blurry Images</a:t>
            </a:r>
          </a:p>
          <a:p>
            <a:r>
              <a:rPr lang="en-US" dirty="0"/>
              <a:t>Reconstruction capabilities becomes low when the noise is extreme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9426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6B62-30D5-47D0-85D9-B6A29B1D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815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VAE for Anomaly Detection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4079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BFFF7C-1EBC-4929-8E27-B59725E02755}"/>
              </a:ext>
            </a:extLst>
          </p:cNvPr>
          <p:cNvSpPr txBox="1">
            <a:spLocks/>
          </p:cNvSpPr>
          <p:nvPr/>
        </p:nvSpPr>
        <p:spPr>
          <a:xfrm>
            <a:off x="3778348" y="208168"/>
            <a:ext cx="8090095" cy="90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VAE for </a:t>
            </a:r>
            <a:r>
              <a:rPr lang="en-US" sz="3200" b="1" baseline="30000" dirty="0"/>
              <a:t>1</a:t>
            </a:r>
            <a:r>
              <a:rPr lang="en-US" b="1" dirty="0"/>
              <a:t>Anomaly Detection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2FB9-7423-4DFA-8082-F5D6028EB1C4}"/>
              </a:ext>
            </a:extLst>
          </p:cNvPr>
          <p:cNvSpPr txBox="1"/>
          <p:nvPr/>
        </p:nvSpPr>
        <p:spPr>
          <a:xfrm>
            <a:off x="758484" y="2459504"/>
            <a:ext cx="51808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Train</a:t>
            </a:r>
            <a:r>
              <a:rPr lang="en-US" sz="2000" dirty="0"/>
              <a:t> a VAE model of </a:t>
            </a:r>
            <a:r>
              <a:rPr lang="en-US" sz="2000" b="1" dirty="0"/>
              <a:t>digits 0, 1, 2, 3, 4, 5, 6, 7, 8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digit 9 </a:t>
            </a:r>
            <a:r>
              <a:rPr lang="en-US" sz="2000" dirty="0"/>
              <a:t>for </a:t>
            </a:r>
            <a:r>
              <a:rPr lang="en-US" sz="2000" b="1" dirty="0"/>
              <a:t>testing anomalies</a:t>
            </a:r>
          </a:p>
          <a:p>
            <a:endParaRPr lang="en-US" sz="2000" dirty="0"/>
          </a:p>
          <a:p>
            <a:r>
              <a:rPr lang="en-US" sz="2000" b="1" dirty="0"/>
              <a:t>Optimizer: </a:t>
            </a:r>
            <a:r>
              <a:rPr lang="en-US" sz="2000" dirty="0"/>
              <a:t>Adam</a:t>
            </a:r>
          </a:p>
          <a:p>
            <a:r>
              <a:rPr lang="en-US" sz="2000" b="1" dirty="0"/>
              <a:t>Epochs: </a:t>
            </a:r>
            <a:r>
              <a:rPr lang="en-US" sz="2000" dirty="0"/>
              <a:t>100</a:t>
            </a:r>
          </a:p>
          <a:p>
            <a:r>
              <a:rPr lang="en-IN" sz="2000" b="1" dirty="0"/>
              <a:t>Loss: </a:t>
            </a:r>
            <a:r>
              <a:rPr lang="en-IN" sz="2000" dirty="0"/>
              <a:t>Reconstruction loss, KL Divergence Loss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2F0B41-84DD-4FB6-A106-A48705E2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51" y="1806430"/>
            <a:ext cx="3727448" cy="384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6C2A7-9C0A-4E42-9C91-F269B11BE5B0}"/>
              </a:ext>
            </a:extLst>
          </p:cNvPr>
          <p:cNvSpPr txBox="1"/>
          <p:nvPr/>
        </p:nvSpPr>
        <p:spPr>
          <a:xfrm>
            <a:off x="323557" y="6126612"/>
            <a:ext cx="11563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baseline="30000" dirty="0"/>
              <a:t>1</a:t>
            </a:r>
            <a:r>
              <a:rPr lang="en-IN" sz="1400" dirty="0"/>
              <a:t>Adrian Pol, Victor Berger, Gianluca </a:t>
            </a:r>
            <a:r>
              <a:rPr lang="en-IN" sz="1400" dirty="0" err="1"/>
              <a:t>Cerminara</a:t>
            </a:r>
            <a:r>
              <a:rPr lang="en-IN" sz="1400" dirty="0"/>
              <a:t>, Cécile Germain, Maurizio </a:t>
            </a:r>
            <a:r>
              <a:rPr lang="en-IN" sz="1400" dirty="0" err="1"/>
              <a:t>Pierini</a:t>
            </a:r>
            <a:r>
              <a:rPr lang="en-IN" sz="1400" dirty="0"/>
              <a:t>. Anomaly Detection With Conditional Variational Autoencoders. ICMLA 2019 - 18th IEEE International Conference on Machine Learning and Applications, Dec 2019, Boca Raton, United States</a:t>
            </a:r>
          </a:p>
        </p:txBody>
      </p:sp>
    </p:spTree>
    <p:extLst>
      <p:ext uri="{BB962C8B-B14F-4D97-AF65-F5344CB8AC3E}">
        <p14:creationId xmlns:p14="http://schemas.microsoft.com/office/powerpoint/2010/main" val="3620689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57F1-4B1B-4980-81DF-40FAB6CE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Probabilistic Graphical Models Concepts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E248-D568-4983-955A-CAEB4ECE3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 Mapping</a:t>
            </a:r>
          </a:p>
          <a:p>
            <a:r>
              <a:rPr lang="en-US" dirty="0"/>
              <a:t>Bayesian Assumption</a:t>
            </a:r>
          </a:p>
          <a:p>
            <a:r>
              <a:rPr lang="en-US" dirty="0"/>
              <a:t>V</a:t>
            </a:r>
            <a:r>
              <a:rPr lang="en-US" sz="2800" dirty="0"/>
              <a:t>ariational inference (ELBO [Likelihood, KL- Divergence])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812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F1505DE8-DE03-4390-A86E-0D5F408F9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72" y="311660"/>
            <a:ext cx="10764055" cy="62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4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2B21936-2AE7-49AE-B9D2-3AC777008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0" r="34487"/>
          <a:stretch/>
        </p:blipFill>
        <p:spPr bwMode="auto">
          <a:xfrm>
            <a:off x="166008" y="432581"/>
            <a:ext cx="11859983" cy="554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4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AB47FB-87B0-4FE5-A1A5-3C86AF712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6" t="63180"/>
          <a:stretch/>
        </p:blipFill>
        <p:spPr bwMode="auto">
          <a:xfrm>
            <a:off x="2757267" y="266898"/>
            <a:ext cx="6274192" cy="632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73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32B27A05-878E-4A99-AE47-BE13D582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8" y="1838494"/>
            <a:ext cx="4577056" cy="45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C56A8C-4A43-4FF9-80D4-3D8CC40D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4" y="463781"/>
            <a:ext cx="2903456" cy="274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5D345F2-DF11-4716-B785-7689B387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771" y="1227764"/>
            <a:ext cx="3924152" cy="37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E0039-838C-4B54-9597-391C825C1034}"/>
              </a:ext>
            </a:extLst>
          </p:cNvPr>
          <p:cNvSpPr txBox="1"/>
          <p:nvPr/>
        </p:nvSpPr>
        <p:spPr>
          <a:xfrm>
            <a:off x="0" y="136653"/>
            <a:ext cx="336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T-SNE plot of Latent distribution</a:t>
            </a:r>
            <a:endParaRPr lang="en-IN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A0D16-43B9-4A02-9EBC-B995F8480C13}"/>
              </a:ext>
            </a:extLst>
          </p:cNvPr>
          <p:cNvSpPr txBox="1"/>
          <p:nvPr/>
        </p:nvSpPr>
        <p:spPr>
          <a:xfrm>
            <a:off x="987685" y="6220630"/>
            <a:ext cx="20368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Green</a:t>
            </a:r>
            <a:r>
              <a:rPr lang="en-US" sz="1600" b="1" dirty="0"/>
              <a:t> -  Training data 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Red</a:t>
            </a:r>
            <a:r>
              <a:rPr lang="en-US" sz="1600" b="1" dirty="0"/>
              <a:t> - Anomaly data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856E9-C839-42F4-A0D6-309C668508CE}"/>
              </a:ext>
            </a:extLst>
          </p:cNvPr>
          <p:cNvSpPr txBox="1"/>
          <p:nvPr/>
        </p:nvSpPr>
        <p:spPr>
          <a:xfrm>
            <a:off x="8482458" y="889210"/>
            <a:ext cx="3070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AUC – 0.63 for Anomaly detection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7E69A-F1C7-4EC5-831B-43C29EAC1E00}"/>
              </a:ext>
            </a:extLst>
          </p:cNvPr>
          <p:cNvSpPr txBox="1"/>
          <p:nvPr/>
        </p:nvSpPr>
        <p:spPr>
          <a:xfrm>
            <a:off x="2702928" y="1519314"/>
            <a:ext cx="3991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Reconstruction Loss</a:t>
            </a:r>
            <a:endParaRPr lang="en-IN" sz="16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82E593-0C45-455B-AD61-396698BCC2BB}"/>
              </a:ext>
            </a:extLst>
          </p:cNvPr>
          <p:cNvCxnSpPr/>
          <p:nvPr/>
        </p:nvCxnSpPr>
        <p:spPr>
          <a:xfrm>
            <a:off x="4698609" y="2532185"/>
            <a:ext cx="0" cy="896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FC60A-FD32-4AD0-BC43-F7CA43E45B2E}"/>
              </a:ext>
            </a:extLst>
          </p:cNvPr>
          <p:cNvCxnSpPr/>
          <p:nvPr/>
        </p:nvCxnSpPr>
        <p:spPr>
          <a:xfrm>
            <a:off x="5146430" y="3360420"/>
            <a:ext cx="0" cy="896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BA6385-B76D-4C15-975A-9145A5795024}"/>
              </a:ext>
            </a:extLst>
          </p:cNvPr>
          <p:cNvCxnSpPr>
            <a:cxnSpLocks/>
          </p:cNvCxnSpPr>
          <p:nvPr/>
        </p:nvCxnSpPr>
        <p:spPr>
          <a:xfrm>
            <a:off x="5441852" y="4459458"/>
            <a:ext cx="0" cy="5543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A6A363-4328-4599-A9D2-C2163C28DD17}"/>
              </a:ext>
            </a:extLst>
          </p:cNvPr>
          <p:cNvCxnSpPr/>
          <p:nvPr/>
        </p:nvCxnSpPr>
        <p:spPr>
          <a:xfrm>
            <a:off x="4890867" y="2764799"/>
            <a:ext cx="0" cy="896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EC8193-CCDD-466A-A55B-C2EDFB83F302}"/>
              </a:ext>
            </a:extLst>
          </p:cNvPr>
          <p:cNvSpPr txBox="1"/>
          <p:nvPr/>
        </p:nvSpPr>
        <p:spPr>
          <a:xfrm>
            <a:off x="1275333" y="6891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3719F-F82F-4374-AB1B-803A2333613C}"/>
              </a:ext>
            </a:extLst>
          </p:cNvPr>
          <p:cNvSpPr txBox="1"/>
          <p:nvPr/>
        </p:nvSpPr>
        <p:spPr>
          <a:xfrm>
            <a:off x="537476" y="1334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2DFE5-CE9E-4D0C-9F52-DE082BACD396}"/>
              </a:ext>
            </a:extLst>
          </p:cNvPr>
          <p:cNvSpPr txBox="1"/>
          <p:nvPr/>
        </p:nvSpPr>
        <p:spPr>
          <a:xfrm>
            <a:off x="676488" y="18981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DFA98-E24C-4B1A-8816-D3A899369A37}"/>
              </a:ext>
            </a:extLst>
          </p:cNvPr>
          <p:cNvSpPr txBox="1"/>
          <p:nvPr/>
        </p:nvSpPr>
        <p:spPr>
          <a:xfrm>
            <a:off x="988017" y="2395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endParaRPr lang="en-IN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F4F645-5412-41F1-BC5E-90CB6A50D1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7310" t="-5452" r="4163" b="7501"/>
          <a:stretch/>
        </p:blipFill>
        <p:spPr>
          <a:xfrm>
            <a:off x="5783809" y="1353842"/>
            <a:ext cx="1252157" cy="5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6511-023F-4CA4-808B-A81B05C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 of VAE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1B6D-5061-4FD3-8513-5068D087A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48" y="2506662"/>
            <a:ext cx="8654846" cy="2160299"/>
          </a:xfrm>
        </p:spPr>
        <p:txBody>
          <a:bodyPr/>
          <a:lstStyle/>
          <a:p>
            <a:r>
              <a:rPr lang="en-IN" dirty="0"/>
              <a:t>Element-wise reconstruction error</a:t>
            </a:r>
          </a:p>
          <a:p>
            <a:pPr marL="457200" lvl="1" indent="0">
              <a:buNone/>
            </a:pPr>
            <a:r>
              <a:rPr lang="en-IN" dirty="0"/>
              <a:t>	- Loss of Texture and important features in Output</a:t>
            </a:r>
          </a:p>
          <a:p>
            <a:r>
              <a:rPr lang="en-US" dirty="0"/>
              <a:t>Usually use a fixed standard normal distribution as prior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400" dirty="0"/>
              <a:t>Introduces Gaussian Blurring effect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2CC3-A428-46C8-9677-DAFEEAE6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885" y="328710"/>
            <a:ext cx="5322115" cy="2160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EB51CA-D2BE-4EF5-B5CC-C50CF98EB565}"/>
              </a:ext>
            </a:extLst>
          </p:cNvPr>
          <p:cNvSpPr txBox="1"/>
          <p:nvPr/>
        </p:nvSpPr>
        <p:spPr>
          <a:xfrm>
            <a:off x="9935497" y="2525424"/>
            <a:ext cx="2256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dirty="0"/>
              <a:t>Image: Larsen et al., 2016</a:t>
            </a:r>
          </a:p>
        </p:txBody>
      </p:sp>
    </p:spTree>
    <p:extLst>
      <p:ext uri="{BB962C8B-B14F-4D97-AF65-F5344CB8AC3E}">
        <p14:creationId xmlns:p14="http://schemas.microsoft.com/office/powerpoint/2010/main" val="2490183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8B58-49FE-4BEB-B2B4-62B40CA1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VAE is still relevant!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87BF6-AB6A-4448-89B6-8F9A62FDB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/>
              <a:t>Jung, Y., Kim, Y., Choi, Y., Kim, H. (2018) </a:t>
            </a:r>
            <a:r>
              <a:rPr lang="en-IN" sz="1800" b="1" dirty="0"/>
              <a:t>Joint Learning Using Denoising Variational Autoencoders for Voice Activity Detection</a:t>
            </a:r>
            <a:r>
              <a:rPr lang="en-IN" sz="1800" dirty="0"/>
              <a:t>. Proc. </a:t>
            </a:r>
            <a:r>
              <a:rPr lang="en-IN" sz="1800" dirty="0" err="1"/>
              <a:t>Interspeech</a:t>
            </a:r>
            <a:r>
              <a:rPr lang="en-IN" sz="1800" dirty="0"/>
              <a:t> 2018, 1210-1214, DOI: 10.21437/Interspeech.2018-1151.</a:t>
            </a:r>
          </a:p>
          <a:p>
            <a:r>
              <a:rPr lang="en-IN" sz="1800" dirty="0"/>
              <a:t>Bando, Y., Sekiguchi, K., Yoshii, K. (2020</a:t>
            </a:r>
            <a:r>
              <a:rPr lang="en-IN" sz="1800" b="1" dirty="0"/>
              <a:t>) Adaptive Neural Speech Enhancement with a Denoising Variational Autoencoder</a:t>
            </a:r>
            <a:r>
              <a:rPr lang="en-IN" sz="1800" dirty="0"/>
              <a:t>. Proc. </a:t>
            </a:r>
            <a:r>
              <a:rPr lang="en-IN" sz="1800" dirty="0" err="1"/>
              <a:t>Interspeech</a:t>
            </a:r>
            <a:r>
              <a:rPr lang="en-IN" sz="1800" dirty="0"/>
              <a:t> 2020, 2437-2441, DOI: 10.21437/Interspeech.2020-2291.</a:t>
            </a:r>
          </a:p>
          <a:p>
            <a:r>
              <a:rPr lang="en-IN" sz="1800" dirty="0" err="1"/>
              <a:t>Zilvan</a:t>
            </a:r>
            <a:r>
              <a:rPr lang="en-IN" sz="1800" dirty="0"/>
              <a:t>, Vicky &amp; </a:t>
            </a:r>
            <a:r>
              <a:rPr lang="en-IN" sz="1800" dirty="0" err="1"/>
              <a:t>Ramdan</a:t>
            </a:r>
            <a:r>
              <a:rPr lang="en-IN" sz="1800" dirty="0"/>
              <a:t>, Ade &amp; </a:t>
            </a:r>
            <a:r>
              <a:rPr lang="en-IN" sz="1800" dirty="0" err="1"/>
              <a:t>Suryawati</a:t>
            </a:r>
            <a:r>
              <a:rPr lang="en-IN" sz="1800" dirty="0"/>
              <a:t>, </a:t>
            </a:r>
            <a:r>
              <a:rPr lang="en-IN" sz="1800" dirty="0" err="1"/>
              <a:t>Endang</a:t>
            </a:r>
            <a:r>
              <a:rPr lang="en-IN" sz="1800" dirty="0"/>
              <a:t> &amp; </a:t>
            </a:r>
            <a:r>
              <a:rPr lang="en-IN" sz="1800" dirty="0" err="1"/>
              <a:t>Kusumo</a:t>
            </a:r>
            <a:r>
              <a:rPr lang="en-IN" sz="1800" dirty="0"/>
              <a:t>, R. &amp; </a:t>
            </a:r>
            <a:r>
              <a:rPr lang="en-IN" sz="1800" dirty="0" err="1"/>
              <a:t>Krisnandi</a:t>
            </a:r>
            <a:r>
              <a:rPr lang="en-IN" sz="1800" dirty="0"/>
              <a:t>, </a:t>
            </a:r>
            <a:r>
              <a:rPr lang="en-IN" sz="1800" dirty="0" err="1"/>
              <a:t>Dikdik</a:t>
            </a:r>
            <a:r>
              <a:rPr lang="en-IN" sz="1800" dirty="0"/>
              <a:t> &amp; </a:t>
            </a:r>
            <a:r>
              <a:rPr lang="en-IN" sz="1800" dirty="0" err="1"/>
              <a:t>Pardede</a:t>
            </a:r>
            <a:r>
              <a:rPr lang="en-IN" sz="1800" dirty="0"/>
              <a:t>, </a:t>
            </a:r>
            <a:r>
              <a:rPr lang="en-IN" sz="1800" dirty="0" err="1"/>
              <a:t>Hilman</a:t>
            </a:r>
            <a:r>
              <a:rPr lang="en-IN" sz="1800" dirty="0"/>
              <a:t>. (2019). </a:t>
            </a:r>
            <a:r>
              <a:rPr lang="en-IN" sz="1800" b="1" dirty="0"/>
              <a:t>Denoising Convolutional Variational Autoencoders-Based Feature Learning for Automatic Detection of Plant Diseases</a:t>
            </a:r>
            <a:r>
              <a:rPr lang="en-IN" sz="1800" dirty="0"/>
              <a:t>. 1-6. 10.1109/ICICoS48119.2019.8982494. </a:t>
            </a:r>
          </a:p>
          <a:p>
            <a:r>
              <a:rPr lang="en-IN" sz="2000" dirty="0"/>
              <a:t>… and so on…</a:t>
            </a:r>
          </a:p>
        </p:txBody>
      </p:sp>
    </p:spTree>
    <p:extLst>
      <p:ext uri="{BB962C8B-B14F-4D97-AF65-F5344CB8AC3E}">
        <p14:creationId xmlns:p14="http://schemas.microsoft.com/office/powerpoint/2010/main" val="3739552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6430-EE9B-4CBD-94BE-C8C19BBF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aseline="30000" dirty="0"/>
              <a:t>1</a:t>
            </a:r>
            <a:r>
              <a:rPr lang="en-US" dirty="0"/>
              <a:t>GANS – Successors of VAE?</a:t>
            </a:r>
            <a:endParaRPr lang="en-IN" dirty="0"/>
          </a:p>
        </p:txBody>
      </p:sp>
      <p:pic>
        <p:nvPicPr>
          <p:cNvPr id="7" name="Content Placeholder 6" descr="Qr code&#10;&#10;Description automatically generated">
            <a:extLst>
              <a:ext uri="{FF2B5EF4-FFF2-40B4-BE49-F238E27FC236}">
                <a16:creationId xmlns:a16="http://schemas.microsoft.com/office/drawing/2014/main" id="{33C86462-42A3-4107-A98A-E22B2599B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580432"/>
            <a:ext cx="9486510" cy="41029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D113A-3EFA-4BF9-A1DC-63945EF0CA1F}"/>
              </a:ext>
            </a:extLst>
          </p:cNvPr>
          <p:cNvSpPr txBox="1"/>
          <p:nvPr/>
        </p:nvSpPr>
        <p:spPr>
          <a:xfrm>
            <a:off x="676421" y="6338986"/>
            <a:ext cx="10677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IN" sz="1400" b="1" baseline="30000" dirty="0">
                <a:effectLst/>
              </a:rPr>
              <a:t>1</a:t>
            </a:r>
            <a:r>
              <a:rPr lang="en-IN" sz="1400" dirty="0">
                <a:effectLst/>
              </a:rPr>
              <a:t>Goodfellow, I.J., </a:t>
            </a:r>
            <a:r>
              <a:rPr lang="en-IN" sz="1400" dirty="0" err="1">
                <a:effectLst/>
              </a:rPr>
              <a:t>Pouget</a:t>
            </a:r>
            <a:r>
              <a:rPr lang="en-IN" sz="1400" dirty="0">
                <a:effectLst/>
              </a:rPr>
              <a:t>-Abadie, J., Mirza, M., Xu, B., </a:t>
            </a:r>
            <a:r>
              <a:rPr lang="en-IN" sz="1400" dirty="0" err="1">
                <a:effectLst/>
              </a:rPr>
              <a:t>Warde</a:t>
            </a:r>
            <a:r>
              <a:rPr lang="en-IN" sz="1400" dirty="0">
                <a:effectLst/>
              </a:rPr>
              <a:t>-Farley, D., </a:t>
            </a:r>
            <a:r>
              <a:rPr lang="en-IN" sz="1400" dirty="0" err="1">
                <a:effectLst/>
              </a:rPr>
              <a:t>Ozair</a:t>
            </a:r>
            <a:r>
              <a:rPr lang="en-IN" sz="1400" dirty="0">
                <a:effectLst/>
              </a:rPr>
              <a:t>, S., Courville, A., </a:t>
            </a:r>
            <a:r>
              <a:rPr lang="en-IN" sz="1400" dirty="0" err="1">
                <a:effectLst/>
              </a:rPr>
              <a:t>Bengio</a:t>
            </a:r>
            <a:r>
              <a:rPr lang="en-IN" sz="1400" dirty="0">
                <a:effectLst/>
              </a:rPr>
              <a:t>, Y., 2014. Generative Adversarial Networks.</a:t>
            </a:r>
          </a:p>
        </p:txBody>
      </p:sp>
    </p:spTree>
    <p:extLst>
      <p:ext uri="{BB962C8B-B14F-4D97-AF65-F5344CB8AC3E}">
        <p14:creationId xmlns:p14="http://schemas.microsoft.com/office/powerpoint/2010/main" val="2044722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AB71CB-DD2E-461D-B4C3-6E11DA35A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86" y="1430523"/>
            <a:ext cx="12232286" cy="39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9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FE6A362-99E4-4398-AEDF-02B7E40E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77" y="541770"/>
            <a:ext cx="7742857" cy="1790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C4AB1-4AFD-4E0F-BE13-8EAB1727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7934"/>
            <a:ext cx="6582820" cy="2150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6DEE8D-4770-41E6-9C62-4714CE949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777" y="2440066"/>
            <a:ext cx="6052449" cy="21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5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3819-E375-48B6-A0A1-E59C4CD1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Application of GANs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EC5E-6A33-4B66-8DB0-D03856730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Line Art from Photo-realistic Images</a:t>
            </a:r>
            <a:endParaRPr lang="en-IN" dirty="0"/>
          </a:p>
          <a:p>
            <a:endParaRPr lang="en-US" dirty="0"/>
          </a:p>
          <a:p>
            <a:r>
              <a:rPr lang="en-US" dirty="0"/>
              <a:t>Creating Photo-realistic Images from Line 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32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E966C82F-F338-4AF5-B706-8BCE82BAF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15131" r="5874" b="14063"/>
          <a:stretch/>
        </p:blipFill>
        <p:spPr>
          <a:xfrm>
            <a:off x="267158" y="858131"/>
            <a:ext cx="11657683" cy="40655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F0F7637-37C0-43C4-BF4C-67E073AA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928" y="5567604"/>
            <a:ext cx="4933071" cy="1325563"/>
          </a:xfrm>
        </p:spPr>
        <p:txBody>
          <a:bodyPr/>
          <a:lstStyle/>
          <a:p>
            <a:r>
              <a:rPr lang="en-US" b="1" dirty="0"/>
              <a:t>Vanilla Auto-encoder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02DCF-B45C-4E38-9754-F48C38A31C8A}"/>
              </a:ext>
            </a:extLst>
          </p:cNvPr>
          <p:cNvSpPr txBox="1"/>
          <p:nvPr/>
        </p:nvSpPr>
        <p:spPr>
          <a:xfrm>
            <a:off x="2297726" y="858131"/>
            <a:ext cx="23868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Encoder maps an input image via an to a deterministic latent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57925-67B3-4572-855B-DEEA5CF72F47}"/>
              </a:ext>
            </a:extLst>
          </p:cNvPr>
          <p:cNvSpPr txBox="1"/>
          <p:nvPr/>
        </p:nvSpPr>
        <p:spPr>
          <a:xfrm>
            <a:off x="7200312" y="968883"/>
            <a:ext cx="2525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Decoder maps the </a:t>
            </a:r>
            <a:r>
              <a:rPr lang="en-IN" b="1" dirty="0" err="1"/>
              <a:t>latentto</a:t>
            </a:r>
            <a:r>
              <a:rPr lang="en-IN" b="1" dirty="0"/>
              <a:t> reconstruct the input 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E877E-B374-4A98-BEF8-88A571328311}"/>
              </a:ext>
            </a:extLst>
          </p:cNvPr>
          <p:cNvSpPr txBox="1"/>
          <p:nvPr/>
        </p:nvSpPr>
        <p:spPr>
          <a:xfrm>
            <a:off x="4870610" y="178417"/>
            <a:ext cx="23859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Hidden Representation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Fewer parameters</a:t>
            </a:r>
            <a:endParaRPr lang="en-I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6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BB8F-2686-4BB8-9332-06AE82B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/>
              <a:t>Dataset</a:t>
            </a:r>
            <a:r>
              <a:rPr lang="en-IN" sz="3200" baseline="30000" dirty="0"/>
              <a:t>1</a:t>
            </a:r>
            <a:r>
              <a:rPr lang="en-IN" sz="3200" dirty="0"/>
              <a:t>: </a:t>
            </a:r>
          </a:p>
          <a:p>
            <a:pPr marL="0" indent="0">
              <a:buNone/>
            </a:pPr>
            <a:r>
              <a:rPr lang="en-IN" sz="3200" dirty="0"/>
              <a:t>490 Images and corresponding line arts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4470C495-850A-4FB1-B59A-54249747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4" y="3180594"/>
            <a:ext cx="3938918" cy="1969460"/>
          </a:xfrm>
          <a:prstGeom prst="rect">
            <a:avLst/>
          </a:prstGeom>
        </p:spPr>
      </p:pic>
      <p:pic>
        <p:nvPicPr>
          <p:cNvPr id="7" name="Picture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F16DFA7B-8EAD-4746-9771-10B8D8530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35" y="3180594"/>
            <a:ext cx="3938918" cy="196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DE8B9-AC05-43C6-BBE4-26442BD344C7}"/>
              </a:ext>
            </a:extLst>
          </p:cNvPr>
          <p:cNvSpPr txBox="1"/>
          <p:nvPr/>
        </p:nvSpPr>
        <p:spPr>
          <a:xfrm>
            <a:off x="475957" y="6084165"/>
            <a:ext cx="11240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400" baseline="30000" dirty="0"/>
              <a:t>1</a:t>
            </a:r>
            <a:r>
              <a:rPr lang="en-IN" sz="1400" dirty="0"/>
              <a:t>Yi, R., Liu, Y.-J., Lai, Y.-K., Rosin, P.L., 2019. {</a:t>
            </a:r>
            <a:r>
              <a:rPr lang="en-IN" sz="1400" dirty="0" err="1"/>
              <a:t>APDrawingGAN</a:t>
            </a:r>
            <a:r>
              <a:rPr lang="en-IN" sz="1400" dirty="0"/>
              <a:t>}: Generating Artistic Portrait Drawings from Face Photos with Hierarchical GANs, in: {IEEE} Conference on Computer Vision and Pattern Recognition (CVPR ’19). pp. 10743–10752.</a:t>
            </a:r>
          </a:p>
        </p:txBody>
      </p:sp>
    </p:spTree>
    <p:extLst>
      <p:ext uri="{BB962C8B-B14F-4D97-AF65-F5344CB8AC3E}">
        <p14:creationId xmlns:p14="http://schemas.microsoft.com/office/powerpoint/2010/main" val="3720059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andelabrum, screenshot&#10;&#10;Description automatically generated">
            <a:extLst>
              <a:ext uri="{FF2B5EF4-FFF2-40B4-BE49-F238E27FC236}">
                <a16:creationId xmlns:a16="http://schemas.microsoft.com/office/drawing/2014/main" id="{42F73B13-C42F-4BEF-9FAB-0B0E89F89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21"/>
            <a:ext cx="12192000" cy="4629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4E310-2E62-4CAB-BFD3-70C3DA08521E}"/>
              </a:ext>
            </a:extLst>
          </p:cNvPr>
          <p:cNvSpPr txBox="1"/>
          <p:nvPr/>
        </p:nvSpPr>
        <p:spPr>
          <a:xfrm>
            <a:off x="3747953" y="860914"/>
            <a:ext cx="46960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Loss Function:</a:t>
            </a:r>
          </a:p>
          <a:p>
            <a:pPr algn="ctr"/>
            <a:r>
              <a:rPr lang="en-US" sz="2400" dirty="0"/>
              <a:t>VGG19 Feature loss (Generator)</a:t>
            </a:r>
          </a:p>
          <a:p>
            <a:pPr algn="ctr"/>
            <a:r>
              <a:rPr lang="en-US" sz="2400" dirty="0"/>
              <a:t>Binary Cross Entropy (Discriminator)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4F950-B483-46C4-8A73-D07508B7624F}"/>
              </a:ext>
            </a:extLst>
          </p:cNvPr>
          <p:cNvSpPr txBox="1"/>
          <p:nvPr/>
        </p:nvSpPr>
        <p:spPr>
          <a:xfrm>
            <a:off x="0" y="176238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Model: </a:t>
            </a:r>
            <a:r>
              <a:rPr lang="en-US" sz="2400" dirty="0"/>
              <a:t>UNET Architecture with Resnet34 as Base Encoder and inverted Resnet34 as Decoder</a:t>
            </a:r>
          </a:p>
        </p:txBody>
      </p:sp>
    </p:spTree>
    <p:extLst>
      <p:ext uri="{BB962C8B-B14F-4D97-AF65-F5344CB8AC3E}">
        <p14:creationId xmlns:p14="http://schemas.microsoft.com/office/powerpoint/2010/main" val="3125136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32CDE30B-B9BD-4C94-8E35-80A7DD1C2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925" y="-403590"/>
            <a:ext cx="4904936" cy="72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644FCB-25E9-418B-8D18-200776AF6B63}"/>
              </a:ext>
            </a:extLst>
          </p:cNvPr>
          <p:cNvSpPr txBox="1"/>
          <p:nvPr/>
        </p:nvSpPr>
        <p:spPr>
          <a:xfrm>
            <a:off x="9186203" y="244542"/>
            <a:ext cx="2674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Test Results</a:t>
            </a:r>
            <a:endParaRPr lang="en-IN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A3B8D-2A50-4093-A2CC-360C79412645}"/>
              </a:ext>
            </a:extLst>
          </p:cNvPr>
          <p:cNvSpPr txBox="1"/>
          <p:nvPr/>
        </p:nvSpPr>
        <p:spPr>
          <a:xfrm>
            <a:off x="7624689" y="1883285"/>
            <a:ext cx="4235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Line art from Photo-realistic Images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3BFF5-FA56-4E3A-848C-14F745FA843A}"/>
              </a:ext>
            </a:extLst>
          </p:cNvPr>
          <p:cNvSpPr txBox="1"/>
          <p:nvPr/>
        </p:nvSpPr>
        <p:spPr>
          <a:xfrm>
            <a:off x="8218143" y="3768249"/>
            <a:ext cx="3415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 of Epochs: </a:t>
            </a:r>
            <a:r>
              <a:rPr lang="en-US" dirty="0"/>
              <a:t>200</a:t>
            </a:r>
          </a:p>
          <a:p>
            <a:r>
              <a:rPr lang="en-US" b="1" dirty="0"/>
              <a:t>Discriminator Loss: </a:t>
            </a:r>
            <a:r>
              <a:rPr lang="en-IN" dirty="0"/>
              <a:t>0.357917 </a:t>
            </a:r>
            <a:r>
              <a:rPr lang="en-US" b="1" dirty="0"/>
              <a:t>Generator Loss loss: </a:t>
            </a:r>
            <a:r>
              <a:rPr lang="en-IN" dirty="0"/>
              <a:t>0.154651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4FD22-2CD7-49FF-9D11-34701FB8588C}"/>
              </a:ext>
            </a:extLst>
          </p:cNvPr>
          <p:cNvSpPr txBox="1"/>
          <p:nvPr/>
        </p:nvSpPr>
        <p:spPr>
          <a:xfrm>
            <a:off x="2315439" y="7033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C24D3-2BF7-484E-A871-93A17AD5EF22}"/>
              </a:ext>
            </a:extLst>
          </p:cNvPr>
          <p:cNvSpPr txBox="1"/>
          <p:nvPr/>
        </p:nvSpPr>
        <p:spPr>
          <a:xfrm>
            <a:off x="3901782" y="70338"/>
            <a:ext cx="109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Predicted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69B48-F9BC-4367-851F-B0682CD3D686}"/>
              </a:ext>
            </a:extLst>
          </p:cNvPr>
          <p:cNvSpPr txBox="1"/>
          <p:nvPr/>
        </p:nvSpPr>
        <p:spPr>
          <a:xfrm>
            <a:off x="5457044" y="70338"/>
            <a:ext cx="109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21629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47CE63C-9F17-4849-ACF4-95C79AB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/>
          <a:stretch/>
        </p:blipFill>
        <p:spPr bwMode="auto">
          <a:xfrm>
            <a:off x="1910356" y="441332"/>
            <a:ext cx="4862733" cy="64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C80FAB-A3C8-497B-A809-4C43DA09C068}"/>
              </a:ext>
            </a:extLst>
          </p:cNvPr>
          <p:cNvSpPr txBox="1"/>
          <p:nvPr/>
        </p:nvSpPr>
        <p:spPr>
          <a:xfrm>
            <a:off x="9218670" y="220666"/>
            <a:ext cx="2674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Test Results</a:t>
            </a:r>
            <a:endParaRPr lang="en-IN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A2DE8-709C-4D06-8011-665EF1F7BCD2}"/>
              </a:ext>
            </a:extLst>
          </p:cNvPr>
          <p:cNvSpPr txBox="1"/>
          <p:nvPr/>
        </p:nvSpPr>
        <p:spPr>
          <a:xfrm>
            <a:off x="7494563" y="1883285"/>
            <a:ext cx="41394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Photo-realistic Images from Line art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A94A4-37B0-43D5-AFA5-A15A6ABB2CD4}"/>
              </a:ext>
            </a:extLst>
          </p:cNvPr>
          <p:cNvSpPr txBox="1"/>
          <p:nvPr/>
        </p:nvSpPr>
        <p:spPr>
          <a:xfrm>
            <a:off x="8477089" y="3731438"/>
            <a:ext cx="3415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 of Epochs: </a:t>
            </a:r>
            <a:r>
              <a:rPr lang="en-US" dirty="0"/>
              <a:t>400</a:t>
            </a:r>
          </a:p>
          <a:p>
            <a:r>
              <a:rPr lang="en-US" b="1" dirty="0"/>
              <a:t>Discriminator Loss: </a:t>
            </a:r>
            <a:r>
              <a:rPr lang="en-US" dirty="0"/>
              <a:t>0.661652</a:t>
            </a:r>
          </a:p>
          <a:p>
            <a:r>
              <a:rPr lang="en-US" b="1" dirty="0"/>
              <a:t>Generator Loss loss: </a:t>
            </a:r>
            <a:r>
              <a:rPr lang="en-US" dirty="0"/>
              <a:t>0.278885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C8CDD-8F57-41BC-884D-A154045AD755}"/>
              </a:ext>
            </a:extLst>
          </p:cNvPr>
          <p:cNvSpPr txBox="1"/>
          <p:nvPr/>
        </p:nvSpPr>
        <p:spPr>
          <a:xfrm>
            <a:off x="2315439" y="7033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F906E-7AF2-493C-9210-9EA331D2EAD8}"/>
              </a:ext>
            </a:extLst>
          </p:cNvPr>
          <p:cNvSpPr txBox="1"/>
          <p:nvPr/>
        </p:nvSpPr>
        <p:spPr>
          <a:xfrm>
            <a:off x="3901782" y="70338"/>
            <a:ext cx="109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Predicted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CA28D-06D4-4E11-B5DC-C8D42A4FFB5E}"/>
              </a:ext>
            </a:extLst>
          </p:cNvPr>
          <p:cNvSpPr txBox="1"/>
          <p:nvPr/>
        </p:nvSpPr>
        <p:spPr>
          <a:xfrm>
            <a:off x="5457044" y="70338"/>
            <a:ext cx="109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1804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85251-DB08-4A0B-9C26-8E8B8954E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6797" cy="4351338"/>
          </a:xfrm>
        </p:spPr>
        <p:txBody>
          <a:bodyPr/>
          <a:lstStyle/>
          <a:p>
            <a:r>
              <a:rPr lang="en-US" dirty="0"/>
              <a:t>Instability of training (</a:t>
            </a:r>
            <a:r>
              <a:rPr lang="en-US" sz="2200" dirty="0"/>
              <a:t>Requires careful balance between the training of G and D</a:t>
            </a:r>
            <a:r>
              <a:rPr lang="en-US" dirty="0"/>
              <a:t>)</a:t>
            </a:r>
          </a:p>
          <a:p>
            <a:r>
              <a:rPr lang="en-US" dirty="0"/>
              <a:t>More Training Time</a:t>
            </a:r>
          </a:p>
          <a:p>
            <a:r>
              <a:rPr lang="en-US" dirty="0"/>
              <a:t>Chances of Overfitting</a:t>
            </a:r>
          </a:p>
          <a:p>
            <a:r>
              <a:rPr lang="en-US" dirty="0"/>
              <a:t>Unable to control the attributes of generated samples and hence unrealistic images are generated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4B0FBC-9764-48A6-8A0E-B437A7DD3C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Limitations of GANs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56904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D3B9B-93CF-4A82-AF33-B0D14F6D8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/>
          <a:stretch/>
        </p:blipFill>
        <p:spPr>
          <a:xfrm>
            <a:off x="5641145" y="433093"/>
            <a:ext cx="5922498" cy="5672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4056B-E2D9-4C51-8ADA-29715E949E2C}"/>
              </a:ext>
            </a:extLst>
          </p:cNvPr>
          <p:cNvSpPr txBox="1"/>
          <p:nvPr/>
        </p:nvSpPr>
        <p:spPr>
          <a:xfrm>
            <a:off x="281353" y="6045469"/>
            <a:ext cx="116292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Reference</a:t>
            </a:r>
          </a:p>
          <a:p>
            <a:r>
              <a:rPr lang="en-IN" sz="1400" dirty="0"/>
              <a:t>J. Bao, D. Chen, F. Wen, H. Li and G. Hua, "CVAE-GAN: Fine-Grained Image Generation through Asymmetric Training," </a:t>
            </a:r>
            <a:r>
              <a:rPr lang="en-IN" sz="1400" i="1" dirty="0"/>
              <a:t>2017 IEEE International Conference on Computer Vision (ICCV)</a:t>
            </a:r>
            <a:r>
              <a:rPr lang="en-IN" sz="1400" dirty="0"/>
              <a:t>, 2017, pp. 2764-2773, </a:t>
            </a:r>
            <a:r>
              <a:rPr lang="en-IN" sz="1400" dirty="0" err="1"/>
              <a:t>doi</a:t>
            </a:r>
            <a:r>
              <a:rPr lang="en-IN" sz="1400" dirty="0"/>
              <a:t>: 10.1109/ICCV.2017.299.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7D55F-8C3F-44BD-9B0A-B9C1D52847D1}"/>
              </a:ext>
            </a:extLst>
          </p:cNvPr>
          <p:cNvSpPr txBox="1"/>
          <p:nvPr/>
        </p:nvSpPr>
        <p:spPr>
          <a:xfrm>
            <a:off x="436099" y="433094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Future Works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558524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7A35D-4084-499A-B1C5-919465A4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t="4282" r="2398"/>
          <a:stretch/>
        </p:blipFill>
        <p:spPr>
          <a:xfrm>
            <a:off x="1280160" y="140676"/>
            <a:ext cx="9300291" cy="5838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A0DE9-106E-4343-A48A-A7B1429A0F33}"/>
              </a:ext>
            </a:extLst>
          </p:cNvPr>
          <p:cNvSpPr txBox="1"/>
          <p:nvPr/>
        </p:nvSpPr>
        <p:spPr>
          <a:xfrm>
            <a:off x="281353" y="6045469"/>
            <a:ext cx="116292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Reference</a:t>
            </a:r>
          </a:p>
          <a:p>
            <a:r>
              <a:rPr lang="en-IN" sz="1400" dirty="0"/>
              <a:t>J. Bao, D. Chen, F. Wen, H. Li and G. Hua, "CVAE-GAN: Fine-Grained Image Generation through Asymmetric Training," </a:t>
            </a:r>
            <a:r>
              <a:rPr lang="en-IN" sz="1400" i="1" dirty="0"/>
              <a:t>2017 IEEE International Conference on Computer Vision (ICCV)</a:t>
            </a:r>
            <a:r>
              <a:rPr lang="en-IN" sz="1400" dirty="0"/>
              <a:t>, 2017, pp. 2764-2773, </a:t>
            </a:r>
            <a:r>
              <a:rPr lang="en-IN" sz="1400" dirty="0" err="1"/>
              <a:t>doi</a:t>
            </a:r>
            <a:r>
              <a:rPr lang="en-IN" sz="1400" dirty="0"/>
              <a:t>: 10.1109/ICCV.2017.299.</a:t>
            </a:r>
          </a:p>
        </p:txBody>
      </p:sp>
    </p:spTree>
    <p:extLst>
      <p:ext uri="{BB962C8B-B14F-4D97-AF65-F5344CB8AC3E}">
        <p14:creationId xmlns:p14="http://schemas.microsoft.com/office/powerpoint/2010/main" val="294073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D359-1607-46DA-8C7F-6A1CFC8E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3D9C-A19E-4DAA-80AD-4B6E1625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40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built three different applications using Variational Autoencoder namely</a:t>
            </a:r>
          </a:p>
          <a:p>
            <a:pPr marL="457200" lvl="1" indent="0">
              <a:buNone/>
            </a:pPr>
            <a:r>
              <a:rPr lang="en-US" dirty="0"/>
              <a:t>- Image generator</a:t>
            </a:r>
          </a:p>
          <a:p>
            <a:pPr marL="457200" lvl="1" indent="0">
              <a:buNone/>
            </a:pPr>
            <a:r>
              <a:rPr lang="en-US" dirty="0"/>
              <a:t>- Image Denoiser</a:t>
            </a:r>
          </a:p>
          <a:p>
            <a:pPr lvl="1">
              <a:buFontTx/>
              <a:buChar char="-"/>
            </a:pPr>
            <a:r>
              <a:rPr lang="en-US" dirty="0"/>
              <a:t>Anomaly Detection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US" dirty="0"/>
              <a:t>We analyzed the latent space parameters and its influence on output</a:t>
            </a:r>
          </a:p>
          <a:p>
            <a:endParaRPr lang="en-US" dirty="0"/>
          </a:p>
          <a:p>
            <a:r>
              <a:rPr lang="en-US" dirty="0"/>
              <a:t>We also explored the power of GANs as Generative models by building two different Experiments on generating </a:t>
            </a:r>
            <a:r>
              <a:rPr lang="en-US" sz="2800" dirty="0"/>
              <a:t>Line art from Photo-realistic Images and vice-versa.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1397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F575A-425E-460E-B335-35571EF5E26D}"/>
              </a:ext>
            </a:extLst>
          </p:cNvPr>
          <p:cNvSpPr txBox="1"/>
          <p:nvPr/>
        </p:nvSpPr>
        <p:spPr>
          <a:xfrm>
            <a:off x="4898749" y="2602523"/>
            <a:ext cx="2394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Thank you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11800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45AB-88C4-41E8-8291-D97F10C7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9" y="496480"/>
            <a:ext cx="3297701" cy="1809433"/>
          </a:xfrm>
        </p:spPr>
        <p:txBody>
          <a:bodyPr>
            <a:normAutofit/>
          </a:bodyPr>
          <a:lstStyle/>
          <a:p>
            <a:r>
              <a:rPr lang="en-US" b="1" dirty="0"/>
              <a:t>Vanilla </a:t>
            </a:r>
            <a:br>
              <a:rPr lang="en-US" b="1" dirty="0"/>
            </a:br>
            <a:r>
              <a:rPr lang="en-US" b="1" dirty="0"/>
              <a:t>Auto-encoder</a:t>
            </a:r>
            <a:endParaRPr lang="en-IN" b="1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4341A3E-EEE7-48EE-B748-EB6A125F9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"/>
          <a:stretch/>
        </p:blipFill>
        <p:spPr>
          <a:xfrm>
            <a:off x="4079630" y="216315"/>
            <a:ext cx="8112369" cy="417919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1F1F7ED-2675-456D-B8B3-E991C5C84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2" y="4551231"/>
            <a:ext cx="6735701" cy="21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3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7230-53CD-443F-B2C5-0EBBA66B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Auto-encoders</a:t>
            </a:r>
            <a:endParaRPr lang="en-IN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72221F4-E7DA-444F-9285-AA78BE015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76" y="4224471"/>
            <a:ext cx="3095628" cy="2268404"/>
          </a:xfr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0BB8DB7-D954-41A8-9A32-1CB663CC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1" y="1743017"/>
            <a:ext cx="3284370" cy="2364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B9052A-3A82-4B0B-A6F8-AFED0A0D42B4}"/>
              </a:ext>
            </a:extLst>
          </p:cNvPr>
          <p:cNvSpPr txBox="1"/>
          <p:nvPr/>
        </p:nvSpPr>
        <p:spPr>
          <a:xfrm>
            <a:off x="3968940" y="1712634"/>
            <a:ext cx="796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Latent vector range  are discontinuous </a:t>
            </a:r>
            <a:r>
              <a:rPr lang="en-US" sz="2000" dirty="0"/>
              <a:t>and are spread out with gaps that doesn’t support proper reconstruction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081EF-DCC8-457E-8970-6AE2BF229B5C}"/>
              </a:ext>
            </a:extLst>
          </p:cNvPr>
          <p:cNvSpPr txBox="1"/>
          <p:nvPr/>
        </p:nvSpPr>
        <p:spPr>
          <a:xfrm>
            <a:off x="3968940" y="2737659"/>
            <a:ext cx="796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</a:rPr>
              <a:t>Sampling from discontinuous points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gives 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unrealistic decoder output</a:t>
            </a:r>
            <a:endParaRPr lang="en-I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606F6A-7E93-471B-B48D-BDAF6733B5B2}"/>
              </a:ext>
            </a:extLst>
          </p:cNvPr>
          <p:cNvSpPr txBox="1"/>
          <p:nvPr/>
        </p:nvSpPr>
        <p:spPr>
          <a:xfrm>
            <a:off x="1332488" y="4266036"/>
            <a:ext cx="142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AutoEncoder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68F92-7732-4664-B561-A491E8EAA93E}"/>
              </a:ext>
            </a:extLst>
          </p:cNvPr>
          <p:cNvSpPr txBox="1"/>
          <p:nvPr/>
        </p:nvSpPr>
        <p:spPr>
          <a:xfrm>
            <a:off x="9190893" y="6390192"/>
            <a:ext cx="25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Variational </a:t>
            </a:r>
            <a:r>
              <a:rPr lang="en-US" b="1" dirty="0" err="1"/>
              <a:t>AutoEncoder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7C0C9-2032-4E23-B40B-68AEC8C14CA8}"/>
              </a:ext>
            </a:extLst>
          </p:cNvPr>
          <p:cNvSpPr txBox="1"/>
          <p:nvPr/>
        </p:nvSpPr>
        <p:spPr>
          <a:xfrm>
            <a:off x="3968939" y="3429000"/>
            <a:ext cx="7679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AE 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</a:rPr>
              <a:t>generates exact replica of Training Set. (</a:t>
            </a:r>
            <a:r>
              <a:rPr lang="en-IN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Memorizes the Training set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5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26ABBD20-D9FF-4B18-B515-4064ABDF4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3" y="285621"/>
            <a:ext cx="9540310" cy="49428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7D610B-565B-43CF-91E4-A3927791E33D}"/>
              </a:ext>
            </a:extLst>
          </p:cNvPr>
          <p:cNvSpPr txBox="1"/>
          <p:nvPr/>
        </p:nvSpPr>
        <p:spPr>
          <a:xfrm>
            <a:off x="7554351" y="5125202"/>
            <a:ext cx="412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Represent each latent attribute as a range of possible values</a:t>
            </a:r>
            <a:endParaRPr lang="en-IN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1C28B-F8B5-4FB6-8493-2EB04DAD4236}"/>
              </a:ext>
            </a:extLst>
          </p:cNvPr>
          <p:cNvSpPr txBox="1"/>
          <p:nvPr/>
        </p:nvSpPr>
        <p:spPr>
          <a:xfrm>
            <a:off x="309488" y="6203047"/>
            <a:ext cx="8384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US" b="1" dirty="0" err="1">
                <a:effectLst/>
              </a:rPr>
              <a:t>Kingma</a:t>
            </a:r>
            <a:r>
              <a:rPr lang="en-US" b="1" dirty="0">
                <a:effectLst/>
              </a:rPr>
              <a:t>, D.P., Welling, M.(2014) Auto-Encoding Variational Bayes.</a:t>
            </a:r>
          </a:p>
        </p:txBody>
      </p:sp>
    </p:spTree>
    <p:extLst>
      <p:ext uri="{BB962C8B-B14F-4D97-AF65-F5344CB8AC3E}">
        <p14:creationId xmlns:p14="http://schemas.microsoft.com/office/powerpoint/2010/main" val="38345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BB11-0175-47F7-89E3-43C36B23B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52" y="1298467"/>
            <a:ext cx="3857512" cy="1325563"/>
          </a:xfrm>
        </p:spPr>
        <p:txBody>
          <a:bodyPr/>
          <a:lstStyle/>
          <a:p>
            <a:r>
              <a:rPr lang="en-US" b="1" dirty="0"/>
              <a:t>Variational Auto-encoder</a:t>
            </a:r>
            <a:endParaRPr lang="en-IN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CFCFED8-0DE3-4D8A-9158-832D998A7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 t="13544" r="5773" b="9833"/>
          <a:stretch/>
        </p:blipFill>
        <p:spPr>
          <a:xfrm>
            <a:off x="0" y="3429000"/>
            <a:ext cx="8091980" cy="3429000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31B7642-2CC8-4E7C-803C-03146CD12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49" y="-39259"/>
            <a:ext cx="7859151" cy="3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C22B-F928-4658-9E7F-48E2CC09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Probabilistic Motivation</a:t>
            </a:r>
            <a:endParaRPr lang="en-IN" dirty="0">
              <a:latin typeface="+mn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49F20ED-C48A-4F85-8989-D4DD4B482D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55974"/>
            <a:ext cx="108130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Suppose that there exists some hidden variable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which generates an observation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FA4713E-7A8B-4D23-A915-7ED225C50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2" t="20583" r="42730" b="24080"/>
          <a:stretch/>
        </p:blipFill>
        <p:spPr>
          <a:xfrm>
            <a:off x="1339646" y="2567059"/>
            <a:ext cx="1241322" cy="3396063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F9E21EA-DB2D-4E8A-A4C4-2E56E4E7F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014" y="2171291"/>
            <a:ext cx="66313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 can only see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but we would like to infer the characteristics of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2EA081-AB20-47BB-9746-ECEA2924E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89" t="60347" r="40904" b="30224"/>
          <a:stretch/>
        </p:blipFill>
        <p:spPr>
          <a:xfrm>
            <a:off x="6244713" y="4146732"/>
            <a:ext cx="3009046" cy="848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471F3D-FD62-405E-944C-C017C4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69" t="32793" r="42270" b="53164"/>
          <a:stretch/>
        </p:blipFill>
        <p:spPr>
          <a:xfrm>
            <a:off x="6096000" y="2650139"/>
            <a:ext cx="3215258" cy="1496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34C28D-F47A-4A1D-AA8B-C476D8E83C9E}"/>
              </a:ext>
            </a:extLst>
          </p:cNvPr>
          <p:cNvSpPr txBox="1"/>
          <p:nvPr/>
        </p:nvSpPr>
        <p:spPr>
          <a:xfrm>
            <a:off x="4425014" y="5485243"/>
            <a:ext cx="7766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Computing p(x) is quite difficult.</a:t>
            </a:r>
          </a:p>
          <a:p>
            <a:r>
              <a:rPr lang="en-IN" b="1" dirty="0"/>
              <a:t>p(x) (</a:t>
            </a:r>
            <a:r>
              <a:rPr lang="en-US" b="1" dirty="0"/>
              <a:t>Intractable distribution -  (i.e.) requires exponential time for computation) 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40236-A2C0-452A-B2D2-BFB9C109D1BA}"/>
              </a:ext>
            </a:extLst>
          </p:cNvPr>
          <p:cNvSpPr txBox="1"/>
          <p:nvPr/>
        </p:nvSpPr>
        <p:spPr>
          <a:xfrm>
            <a:off x="1044063" y="2213161"/>
            <a:ext cx="1832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hidden variable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 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38AD7-AD63-4042-A438-7FD56C3F819D}"/>
              </a:ext>
            </a:extLst>
          </p:cNvPr>
          <p:cNvSpPr txBox="1"/>
          <p:nvPr/>
        </p:nvSpPr>
        <p:spPr>
          <a:xfrm>
            <a:off x="1044063" y="5963122"/>
            <a:ext cx="1567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/>
              <a:t>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bservation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 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(Image)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52E70-A586-4B61-996B-FF5F9ABA1DE6}"/>
              </a:ext>
            </a:extLst>
          </p:cNvPr>
          <p:cNvSpPr txBox="1"/>
          <p:nvPr/>
        </p:nvSpPr>
        <p:spPr>
          <a:xfrm>
            <a:off x="2424542" y="3551268"/>
            <a:ext cx="229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Given X (image), lets try to compute Z (latent variables)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6217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E3AF3F-C6A1-4912-9B07-4712467AA6F6}">
  <we:reference id="wa200002290" version="1.0.0.3" store="en-US" storeType="OMEX"/>
  <we:alternateReferences>
    <we:reference id="WA200002290" version="1.0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4175</TotalTime>
  <Words>1389</Words>
  <Application>Microsoft Office PowerPoint</Application>
  <PresentationFormat>Widescreen</PresentationFormat>
  <Paragraphs>183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Times New Roman</vt:lpstr>
      <vt:lpstr>Office Theme</vt:lpstr>
      <vt:lpstr>Applications of Variational Autoencoders and an experimental work using UNET GANs</vt:lpstr>
      <vt:lpstr>Objective</vt:lpstr>
      <vt:lpstr>Probabilistic Graphical Models Concepts</vt:lpstr>
      <vt:lpstr>Vanilla Auto-encoder</vt:lpstr>
      <vt:lpstr>Vanilla  Auto-encoder</vt:lpstr>
      <vt:lpstr>Issues with Auto-encoders</vt:lpstr>
      <vt:lpstr>PowerPoint Presentation</vt:lpstr>
      <vt:lpstr>Variational Auto-encoder</vt:lpstr>
      <vt:lpstr>Probabilistic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KL Divergence and Reconstruction loss</vt:lpstr>
      <vt:lpstr>Graphical Model View</vt:lpstr>
      <vt:lpstr>Implementation</vt:lpstr>
      <vt:lpstr>Applications</vt:lpstr>
      <vt:lpstr>Image generator</vt:lpstr>
      <vt:lpstr>Training an Image generator</vt:lpstr>
      <vt:lpstr>Model Summary</vt:lpstr>
      <vt:lpstr>Image generator</vt:lpstr>
      <vt:lpstr>Limitations</vt:lpstr>
      <vt:lpstr>Image Denoiser</vt:lpstr>
      <vt:lpstr>Image Denoiser</vt:lpstr>
      <vt:lpstr>VAE as Denoiser/ Sparse Generator</vt:lpstr>
      <vt:lpstr>PowerPoint Presentation</vt:lpstr>
      <vt:lpstr>VAE for Anomaly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of VAE</vt:lpstr>
      <vt:lpstr>VAE is still relevant!</vt:lpstr>
      <vt:lpstr>1GANS – Successors of VAE?</vt:lpstr>
      <vt:lpstr>PowerPoint Presentation</vt:lpstr>
      <vt:lpstr>PowerPoint Presentation</vt:lpstr>
      <vt:lpstr>Two Application of GANs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Generation using Variational AutoEncoders </dc:title>
  <dc:creator>Theivaprakasham Hari</dc:creator>
  <cp:lastModifiedBy>Theivaprakasham Hari</cp:lastModifiedBy>
  <cp:revision>149</cp:revision>
  <dcterms:created xsi:type="dcterms:W3CDTF">2021-05-21T04:48:39Z</dcterms:created>
  <dcterms:modified xsi:type="dcterms:W3CDTF">2021-10-31T16:42:28Z</dcterms:modified>
</cp:coreProperties>
</file>